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405" r:id="rId5"/>
    <p:sldId id="459" r:id="rId6"/>
    <p:sldId id="460" r:id="rId7"/>
    <p:sldId id="461" r:id="rId8"/>
    <p:sldId id="462" r:id="rId9"/>
    <p:sldId id="463" r:id="rId10"/>
    <p:sldId id="464" r:id="rId11"/>
    <p:sldId id="465" r:id="rId12"/>
    <p:sldId id="466" r:id="rId13"/>
    <p:sldId id="467" r:id="rId14"/>
    <p:sldId id="468" r:id="rId15"/>
    <p:sldId id="469" r:id="rId16"/>
    <p:sldId id="470" r:id="rId17"/>
    <p:sldId id="471" r:id="rId18"/>
    <p:sldId id="472" r:id="rId19"/>
    <p:sldId id="473" r:id="rId20"/>
    <p:sldId id="474" r:id="rId21"/>
    <p:sldId id="475" r:id="rId22"/>
    <p:sldId id="476" r:id="rId23"/>
    <p:sldId id="477" r:id="rId24"/>
    <p:sldId id="478" r:id="rId25"/>
    <p:sldId id="479" r:id="rId26"/>
    <p:sldId id="480" r:id="rId27"/>
    <p:sldId id="481" r:id="rId28"/>
    <p:sldId id="482" r:id="rId29"/>
    <p:sldId id="483" r:id="rId30"/>
    <p:sldId id="484" r:id="rId31"/>
    <p:sldId id="485" r:id="rId32"/>
    <p:sldId id="486" r:id="rId33"/>
    <p:sldId id="36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045" autoAdjust="0"/>
    <p:restoredTop sz="78310" autoAdjust="0"/>
  </p:normalViewPr>
  <p:slideViewPr>
    <p:cSldViewPr>
      <p:cViewPr varScale="1">
        <p:scale>
          <a:sx n="110" d="100"/>
          <a:sy n="110" d="100"/>
        </p:scale>
        <p:origin x="-243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EBED7A-DC59-4A4F-8E68-89C498AEB45F}" type="datetimeFigureOut">
              <a:rPr lang="en-US" smtClean="0"/>
              <a:t>12/18/2023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BE0538-C6F8-014D-869F-699B03D944F6}" type="slidenum">
              <a:rPr lang="en-US" smtClean="0"/>
              <a:t>‹#›</a:t>
            </a:fld>
            <a:endParaRPr lang="en-US"/>
          </a:p>
        </p:txBody>
      </p:sp>
    </p:spTree>
    <p:extLst>
      <p:ext uri="{BB962C8B-B14F-4D97-AF65-F5344CB8AC3E}">
        <p14:creationId xmlns:p14="http://schemas.microsoft.com/office/powerpoint/2010/main" val="8186557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bg-BG" altLang="bg-BG" dirty="0"/>
              <a:t>Нещо за което говорим твърде много и знаем много малко.</a:t>
            </a:r>
          </a:p>
        </p:txBody>
      </p:sp>
      <p:sp>
        <p:nvSpPr>
          <p:cNvPr id="665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5580DE3-2CD5-4C12-94DC-C8B62C1E6B44}" type="slidenum">
              <a:rPr lang="bg-BG" altLang="bg-BG" smtClean="0">
                <a:latin typeface="Times New Roman" pitchFamily="18" charset="0"/>
              </a:rPr>
              <a:pPr/>
              <a:t>1</a:t>
            </a:fld>
            <a:endParaRPr lang="bg-BG" altLang="bg-BG">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2" name="Google Shape;142;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8" name="Google Shape;148;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4" name="Google Shape;154;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0" name="Google Shape;160;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6" name="Google Shape;166;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72" name="Google Shape;172;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78" name="Google Shape;178;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84" name="Google Shape;184;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90" name="Google Shape;190;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96" name="Google Shape;196;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4" name="Google Shape;9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2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02" name="Google Shape;202;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08" name="Google Shape;208;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2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14" name="Google Shape;214;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2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20" name="Google Shape;220;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2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26" name="Google Shape;226;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32" name="Google Shape;232;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2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38" name="Google Shape;238;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44" name="Google Shape;244;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168076d3ec8_0_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50" name="Google Shape;250;g168076d3ec8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168076d3ec8_0_1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56" name="Google Shape;256;g168076d3ec8_0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0" name="Google Shape;100;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AD9B46C-C1C0-4AD0-8CC6-1D731B9C6B83}" type="slidenum">
              <a:rPr lang="en-US" altLang="bg-BG"/>
              <a:pPr eaLnBrk="1" hangingPunct="1"/>
              <a:t>30</a:t>
            </a:fld>
            <a:endParaRPr lang="en-US" altLang="bg-BG"/>
          </a:p>
        </p:txBody>
      </p:sp>
      <p:sp>
        <p:nvSpPr>
          <p:cNvPr id="205827" name="Rectangle 2"/>
          <p:cNvSpPr>
            <a:spLocks noGrp="1" noRot="1" noChangeAspect="1" noChangeArrowheads="1" noTextEdit="1"/>
          </p:cNvSpPr>
          <p:nvPr>
            <p:ph type="sldImg"/>
          </p:nvPr>
        </p:nvSpPr>
        <p:spPr>
          <a:ln/>
        </p:spPr>
      </p:sp>
      <p:sp>
        <p:nvSpPr>
          <p:cNvPr id="205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bg-BG" b="1" dirty="0">
              <a:latin typeface="GillSans"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6" name="Google Shape;106;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2" name="Google Shape;112;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8" name="Google Shape;118;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24" name="Google Shape;12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30" name="Google Shape;13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9: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36" name="Google Shape;136;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066800"/>
          </a:xfrm>
        </p:spPr>
        <p:txBody>
          <a:bodyPr>
            <a:normAutofit/>
          </a:bodyPr>
          <a:lstStyle>
            <a:lvl1pPr>
              <a:defRPr sz="3600"/>
            </a:lvl1pPr>
          </a:lstStyle>
          <a:p>
            <a:r>
              <a:rPr lang="en-US"/>
              <a:t>Click to edit Master title style</a:t>
            </a:r>
          </a:p>
        </p:txBody>
      </p:sp>
      <p:sp>
        <p:nvSpPr>
          <p:cNvPr id="3" name="Subtitle 2"/>
          <p:cNvSpPr>
            <a:spLocks noGrp="1"/>
          </p:cNvSpPr>
          <p:nvPr>
            <p:ph type="subTitle" idx="1"/>
          </p:nvPr>
        </p:nvSpPr>
        <p:spPr>
          <a:xfrm>
            <a:off x="2514600" y="4267200"/>
            <a:ext cx="6400800" cy="533400"/>
          </a:xfrm>
        </p:spPr>
        <p:txBody>
          <a:bodyPr>
            <a:normAutofit/>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82665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4375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1778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1A06C7D-6BEF-41A7-9DAC-301E21801404}" type="slidenum">
              <a:rPr lang="en-US"/>
              <a:pPr>
                <a:defRPr/>
              </a:pPr>
              <a:t>‹#›</a:t>
            </a:fld>
            <a:endParaRPr lang="en-US"/>
          </a:p>
        </p:txBody>
      </p:sp>
    </p:spTree>
    <p:extLst>
      <p:ext uri="{BB962C8B-B14F-4D97-AF65-F5344CB8AC3E}">
        <p14:creationId xmlns:p14="http://schemas.microsoft.com/office/powerpoint/2010/main" val="18023872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90600" y="838200"/>
            <a:ext cx="76962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90600" y="2133601"/>
            <a:ext cx="7696200" cy="3992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43599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7" r:id="rId4"/>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2688152" y="3933056"/>
            <a:ext cx="3581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bg-BG" altLang="bg-BG" sz="2400" dirty="0"/>
              <a:t>доцент д-р Господин ДИМОВ, дм</a:t>
            </a:r>
            <a:endParaRPr lang="en-US" altLang="bg-BG" sz="2400" dirty="0"/>
          </a:p>
        </p:txBody>
      </p:sp>
      <p:sp>
        <p:nvSpPr>
          <p:cNvPr id="2" name="Rectangle 1"/>
          <p:cNvSpPr/>
          <p:nvPr/>
        </p:nvSpPr>
        <p:spPr>
          <a:xfrm>
            <a:off x="0" y="762000"/>
            <a:ext cx="9067800" cy="1107996"/>
          </a:xfrm>
          <a:prstGeom prst="rect">
            <a:avLst/>
          </a:prstGeom>
        </p:spPr>
        <p:txBody>
          <a:bodyPr wrap="square">
            <a:spAutoFit/>
          </a:bodyPr>
          <a:lstStyle/>
          <a:p>
            <a:pPr lvl="0" algn="ctr">
              <a:spcBef>
                <a:spcPct val="0"/>
              </a:spcBef>
              <a:defRPr/>
            </a:pPr>
            <a:r>
              <a:rPr lang="bg-BG" sz="6600" dirty="0" smtClean="0">
                <a:ea typeface="+mj-ea"/>
                <a:cs typeface="+mj-cs"/>
              </a:rPr>
              <a:t>АЗБУКА НА СЕПСИСА</a:t>
            </a:r>
            <a:endParaRPr lang="bg-BG" sz="6600" dirty="0">
              <a:ea typeface="+mj-ea"/>
              <a:cs typeface="+mj-cs"/>
            </a:endParaRPr>
          </a:p>
        </p:txBody>
      </p:sp>
    </p:spTree>
    <p:extLst>
      <p:ext uri="{BB962C8B-B14F-4D97-AF65-F5344CB8AC3E}">
        <p14:creationId xmlns:p14="http://schemas.microsoft.com/office/powerpoint/2010/main" val="872212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0"/>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И</a:t>
            </a:r>
            <a:endParaRPr sz="5400" b="1" dirty="0"/>
          </a:p>
        </p:txBody>
      </p:sp>
      <p:sp>
        <p:nvSpPr>
          <p:cNvPr id="145" name="Google Shape;145;p10"/>
          <p:cNvSpPr txBox="1">
            <a:spLocks noGrp="1"/>
          </p:cNvSpPr>
          <p:nvPr>
            <p:ph type="body" idx="1"/>
          </p:nvPr>
        </p:nvSpPr>
        <p:spPr>
          <a:xfrm>
            <a:off x="990600" y="1600200"/>
            <a:ext cx="78486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dirty="0"/>
              <a:t>Често дихателната недостатъчност, настъпваща като вторичен резултат от коремна инфекция, може да забави точната диагноза, което влошава и крайния резултат от лечението. Сепсис-индуцираната органна дисфункция може да бъде и незабележима, ето защо тя трябва да се подозира при всеки пациент с инфекция. Обратно на това, всяка неразпозната инфекция може да отключи нова органна дисфункция. Всяка неясна органна дисфункция трябва да ни кара да мислим за възможността от съпътстваща инфекция.</a:t>
            </a:r>
            <a:endParaRPr dirty="0"/>
          </a:p>
        </p:txBody>
      </p:sp>
    </p:spTree>
    <p:extLst>
      <p:ext uri="{BB962C8B-B14F-4D97-AF65-F5344CB8AC3E}">
        <p14:creationId xmlns:p14="http://schemas.microsoft.com/office/powerpoint/2010/main" val="391135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1"/>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Й</a:t>
            </a:r>
            <a:endParaRPr sz="5400" b="1" dirty="0"/>
          </a:p>
        </p:txBody>
      </p:sp>
      <p:sp>
        <p:nvSpPr>
          <p:cNvPr id="151" name="Google Shape;151;p11"/>
          <p:cNvSpPr txBox="1">
            <a:spLocks noGrp="1"/>
          </p:cNvSpPr>
          <p:nvPr>
            <p:ph type="body" idx="1"/>
          </p:nvPr>
        </p:nvSpPr>
        <p:spPr>
          <a:xfrm>
            <a:off x="1066800" y="1600200"/>
            <a:ext cx="76200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Йонното равновесие</a:t>
            </a:r>
            <a:r>
              <a:rPr lang="bg-BG" dirty="0"/>
              <a:t> може да бъде нарушено и винаги е необходимо </a:t>
            </a:r>
            <a:r>
              <a:rPr lang="bg-BG" dirty="0" smtClean="0"/>
              <a:t>то да бъде проследявано </a:t>
            </a:r>
            <a:r>
              <a:rPr lang="bg-BG" dirty="0"/>
              <a:t>за начална органна </a:t>
            </a:r>
            <a:r>
              <a:rPr lang="bg-BG" dirty="0" smtClean="0"/>
              <a:t>дисфункция или недостатъчност</a:t>
            </a:r>
            <a:r>
              <a:rPr lang="bg-BG" dirty="0"/>
              <a:t>.</a:t>
            </a:r>
            <a:endParaRPr dirty="0"/>
          </a:p>
        </p:txBody>
      </p:sp>
    </p:spTree>
    <p:extLst>
      <p:ext uri="{BB962C8B-B14F-4D97-AF65-F5344CB8AC3E}">
        <p14:creationId xmlns:p14="http://schemas.microsoft.com/office/powerpoint/2010/main" val="4147282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2"/>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К</a:t>
            </a:r>
            <a:endParaRPr sz="5400" b="1" dirty="0"/>
          </a:p>
        </p:txBody>
      </p:sp>
      <p:sp>
        <p:nvSpPr>
          <p:cNvPr id="157" name="Google Shape;157;p12"/>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Кръвообращението</a:t>
            </a:r>
            <a:r>
              <a:rPr lang="bg-BG" dirty="0"/>
              <a:t> е крайпътен камък в отличаването на сепсис от септичен шок. При септичен шок, сепсисът е съчетан със съдова недостатъчност, налагаща приложението на вазоактивни медикаменти и повишени нива на серумния лактат. Микроциркулацията също е засегната при пациенти със сепсис.</a:t>
            </a:r>
            <a:endParaRPr dirty="0"/>
          </a:p>
        </p:txBody>
      </p:sp>
    </p:spTree>
    <p:extLst>
      <p:ext uri="{BB962C8B-B14F-4D97-AF65-F5344CB8AC3E}">
        <p14:creationId xmlns:p14="http://schemas.microsoft.com/office/powerpoint/2010/main" val="3290853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3"/>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Л</a:t>
            </a:r>
            <a:endParaRPr sz="5400" b="1" dirty="0"/>
          </a:p>
        </p:txBody>
      </p:sp>
      <p:sp>
        <p:nvSpPr>
          <p:cNvPr id="163" name="Google Shape;163;p13"/>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Серумният лактат</a:t>
            </a:r>
            <a:r>
              <a:rPr lang="bg-BG" dirty="0"/>
              <a:t> е най-използвания биомаркер при сепсис и септичен шок. Стойности над 2.0 mmol/l са включени в определението за септичен шок. Повишените стойности се дължат на нарушения баланс между нуждите от кислород на клетките и неговата доставка, който води до анаеробен метаболизъм. Трябва да се има предвид, че серумните нива на лактата са резултат както от неговата продукция, така и от начините на неговото елиминиране от организма, което налага внимателна интерпретация.</a:t>
            </a:r>
            <a:endParaRPr dirty="0"/>
          </a:p>
        </p:txBody>
      </p:sp>
    </p:spTree>
    <p:extLst>
      <p:ext uri="{BB962C8B-B14F-4D97-AF65-F5344CB8AC3E}">
        <p14:creationId xmlns:p14="http://schemas.microsoft.com/office/powerpoint/2010/main" val="3287622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4"/>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М</a:t>
            </a:r>
            <a:endParaRPr sz="5400" b="1" dirty="0"/>
          </a:p>
        </p:txBody>
      </p:sp>
      <p:sp>
        <p:nvSpPr>
          <p:cNvPr id="169" name="Google Shape;169;p14"/>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Мониторирането</a:t>
            </a:r>
            <a:r>
              <a:rPr lang="bg-BG" dirty="0"/>
              <a:t> е редовно проследяване на основни и разширени жизнени параметри. Степента на обхвата </a:t>
            </a:r>
            <a:r>
              <a:rPr lang="bg-BG" dirty="0" smtClean="0"/>
              <a:t>и неговата периодичност е </a:t>
            </a:r>
            <a:r>
              <a:rPr lang="bg-BG" dirty="0"/>
              <a:t>в зависимост от състоянието на пациента и неговата стабилност.</a:t>
            </a:r>
            <a:endParaRPr dirty="0"/>
          </a:p>
        </p:txBody>
      </p:sp>
    </p:spTree>
    <p:extLst>
      <p:ext uri="{BB962C8B-B14F-4D97-AF65-F5344CB8AC3E}">
        <p14:creationId xmlns:p14="http://schemas.microsoft.com/office/powerpoint/2010/main" val="2983689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5"/>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NO</a:t>
            </a:r>
            <a:endParaRPr sz="5400" b="1" dirty="0"/>
          </a:p>
        </p:txBody>
      </p:sp>
      <p:sp>
        <p:nvSpPr>
          <p:cNvPr id="175" name="Google Shape;175;p15"/>
          <p:cNvSpPr txBox="1">
            <a:spLocks noGrp="1"/>
          </p:cNvSpPr>
          <p:nvPr>
            <p:ph type="body" idx="1"/>
          </p:nvPr>
        </p:nvSpPr>
        <p:spPr>
          <a:xfrm>
            <a:off x="914400" y="1600200"/>
            <a:ext cx="7772400" cy="4525963"/>
          </a:xfrm>
          <a:prstGeom prst="rect">
            <a:avLst/>
          </a:prstGeom>
          <a:noFill/>
          <a:ln>
            <a:noFill/>
          </a:ln>
        </p:spPr>
        <p:txBody>
          <a:bodyPr spcFirstLastPara="1" wrap="square" lIns="91425" tIns="45700" rIns="91425" bIns="45700" anchor="t" anchorCtr="0">
            <a:noAutofit/>
          </a:bodyPr>
          <a:lstStyle/>
          <a:p>
            <a:pPr lvl="0" algn="just">
              <a:spcBef>
                <a:spcPts val="0"/>
              </a:spcBef>
              <a:buSzPts val="2400"/>
              <a:buChar char="▪"/>
            </a:pPr>
            <a:r>
              <a:rPr lang="bg-BG" b="1" dirty="0"/>
              <a:t>Азотният окис</a:t>
            </a:r>
            <a:r>
              <a:rPr lang="bg-BG" dirty="0"/>
              <a:t> е свободен радикал, медиатор, отговорен за вазодилатацията на ниво ендотел. Продукцията му е свързана с провъзпалителния отговор и активира  </a:t>
            </a:r>
            <a:r>
              <a:rPr lang="bg-BG" dirty="0"/>
              <a:t>cGMP, </a:t>
            </a:r>
            <a:r>
              <a:rPr lang="bg-BG" dirty="0"/>
              <a:t>което води до дефосфорилиране на миозин фосфатазата. Химичното инхибиране на NO води до повишена смъртност при пациентите със сепсис, като причините не са напълно изяснени.</a:t>
            </a:r>
            <a:endParaRPr dirty="0"/>
          </a:p>
        </p:txBody>
      </p:sp>
    </p:spTree>
    <p:extLst>
      <p:ext uri="{BB962C8B-B14F-4D97-AF65-F5344CB8AC3E}">
        <p14:creationId xmlns:p14="http://schemas.microsoft.com/office/powerpoint/2010/main" val="4180601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6"/>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О</a:t>
            </a:r>
            <a:endParaRPr sz="5400" dirty="0"/>
          </a:p>
        </p:txBody>
      </p:sp>
      <p:sp>
        <p:nvSpPr>
          <p:cNvPr id="181" name="Google Shape;181;p16"/>
          <p:cNvSpPr txBox="1">
            <a:spLocks noGrp="1"/>
          </p:cNvSpPr>
          <p:nvPr>
            <p:ph type="body" idx="1"/>
          </p:nvPr>
        </p:nvSpPr>
        <p:spPr>
          <a:xfrm>
            <a:off x="914400" y="1600200"/>
            <a:ext cx="77724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Отделителна система</a:t>
            </a:r>
            <a:r>
              <a:rPr lang="bg-BG" dirty="0"/>
              <a:t> е с нарушени функции при много от пациентите със сепсис. </a:t>
            </a:r>
            <a:r>
              <a:rPr lang="bg-BG" dirty="0" smtClean="0"/>
              <a:t>Необходимо е тя да </a:t>
            </a:r>
            <a:r>
              <a:rPr lang="bg-BG" dirty="0"/>
              <a:t>бъде правилно оценена с подходящ метод. Различните формули за изчисляване могат да се окажат с неверни резултати. Необходимо е креатининовия клирънс да бъде определян в урина, събирана за 8 до 24 часа, при използването на формулата „креатинин в урината/серумен креатинин х обем на урината“. Острото бъбречно увреждане е важен прогностичен фактор.</a:t>
            </a:r>
            <a:endParaRPr dirty="0"/>
          </a:p>
        </p:txBody>
      </p:sp>
    </p:spTree>
    <p:extLst>
      <p:ext uri="{BB962C8B-B14F-4D97-AF65-F5344CB8AC3E}">
        <p14:creationId xmlns:p14="http://schemas.microsoft.com/office/powerpoint/2010/main" val="3637314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17"/>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П</a:t>
            </a:r>
            <a:endParaRPr sz="5400" b="1" dirty="0"/>
          </a:p>
        </p:txBody>
      </p:sp>
      <p:sp>
        <p:nvSpPr>
          <p:cNvPr id="187" name="Google Shape;187;p17"/>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Пневмонията</a:t>
            </a:r>
            <a:r>
              <a:rPr lang="bg-BG" dirty="0"/>
              <a:t> е най-честата причина за инфекция в ИО и най-честия източник на сепсис. Различните видове пневмония обикновено включват: придобити в общество; нозокомиални и придобити по време на механична вентилация. Има множество насоки в поведението, въпреки това, диагнозата на инфекцията е предизвикателство, което води до чести грешки и прекомерно лечение.</a:t>
            </a:r>
            <a:endParaRPr dirty="0"/>
          </a:p>
        </p:txBody>
      </p:sp>
    </p:spTree>
    <p:extLst>
      <p:ext uri="{BB962C8B-B14F-4D97-AF65-F5344CB8AC3E}">
        <p14:creationId xmlns:p14="http://schemas.microsoft.com/office/powerpoint/2010/main" val="1590355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8"/>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Р</a:t>
            </a:r>
            <a:endParaRPr sz="5400" b="1" dirty="0"/>
          </a:p>
        </p:txBody>
      </p:sp>
      <p:sp>
        <p:nvSpPr>
          <p:cNvPr id="193" name="Google Shape;193;p18"/>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Роднините</a:t>
            </a:r>
            <a:r>
              <a:rPr lang="bg-BG" dirty="0"/>
              <a:t> и близките на пациента на пациентите също заслужават внимание. Този синдром</a:t>
            </a:r>
            <a:r>
              <a:rPr lang="bg-BG" dirty="0" smtClean="0"/>
              <a:t>, както </a:t>
            </a:r>
            <a:r>
              <a:rPr lang="bg-BG" dirty="0"/>
              <a:t>и свързаната с него висока смъртност, остават все още неизвестни за широката общественост. Концепцията за тежка инфекция, достигаща до няколко органа и водеща до органна дисфункция, е трудна за разбиране от близките, особено при пациенти без съпътстващи заболявания. Необходими са добри комуникационни умения на персонала, които са резултат от целенасочено обучение.</a:t>
            </a:r>
            <a:endParaRPr dirty="0"/>
          </a:p>
        </p:txBody>
      </p:sp>
    </p:spTree>
    <p:extLst>
      <p:ext uri="{BB962C8B-B14F-4D97-AF65-F5344CB8AC3E}">
        <p14:creationId xmlns:p14="http://schemas.microsoft.com/office/powerpoint/2010/main" val="808897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9"/>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С</a:t>
            </a:r>
            <a:endParaRPr sz="5400" b="1" dirty="0"/>
          </a:p>
        </p:txBody>
      </p:sp>
      <p:sp>
        <p:nvSpPr>
          <p:cNvPr id="199" name="Google Shape;199;p19"/>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Скалата за оценка Q-SOFA</a:t>
            </a:r>
            <a:r>
              <a:rPr lang="bg-BG" dirty="0"/>
              <a:t> се предлага за диагностициране на сепсис при амбулаторни и стационарни пациенти. Състои се от три променливи, включващи степенни промени в съзнанието, систолично артериалнокръвно налягане и дихателна честота. Служи за определяне на пациенти, изложени на риск от сепсис, за да се вземе решение както за най-доброто лечение, така и за контрола на източника и приемането в интензивното отделение. Степенни нарушения в съзнанието - GCS &lt; 15 т. Дихателна честота ≥ 22</a:t>
            </a:r>
            <a:r>
              <a:rPr lang="bg-BG" baseline="30000" dirty="0"/>
              <a:t>min-1</a:t>
            </a:r>
            <a:r>
              <a:rPr lang="bg-BG" dirty="0"/>
              <a:t>, Систолично Артериално Налягане ≤ 100 mmHg, qSOFA ≥ 2 точки. </a:t>
            </a:r>
            <a:endParaRPr dirty="0"/>
          </a:p>
        </p:txBody>
      </p:sp>
    </p:spTree>
    <p:extLst>
      <p:ext uri="{BB962C8B-B14F-4D97-AF65-F5344CB8AC3E}">
        <p14:creationId xmlns:p14="http://schemas.microsoft.com/office/powerpoint/2010/main" val="906314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А</a:t>
            </a:r>
            <a:endParaRPr sz="5400" b="1" dirty="0"/>
          </a:p>
        </p:txBody>
      </p:sp>
      <p:sp>
        <p:nvSpPr>
          <p:cNvPr id="97" name="Google Shape;97;p2"/>
          <p:cNvSpPr txBox="1">
            <a:spLocks noGrp="1"/>
          </p:cNvSpPr>
          <p:nvPr>
            <p:ph type="body" idx="1"/>
          </p:nvPr>
        </p:nvSpPr>
        <p:spPr>
          <a:xfrm>
            <a:off x="990600" y="1600200"/>
            <a:ext cx="7772400" cy="46482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Антибиотиците </a:t>
            </a:r>
            <a:r>
              <a:rPr lang="bg-BG" dirty="0"/>
              <a:t>са ключови медикаменти в лечението на сепсиса. Те се прилагат във вид на емпирично или калкулирано лечение, при наличието на микробиологичен резултат. При септичен шок те се прилагат възможно най-рано, след поставяне на диагнозата и вземането на микробиологични изследвания.</a:t>
            </a:r>
            <a:endParaRPr dirty="0"/>
          </a:p>
        </p:txBody>
      </p:sp>
    </p:spTree>
    <p:extLst>
      <p:ext uri="{BB962C8B-B14F-4D97-AF65-F5344CB8AC3E}">
        <p14:creationId xmlns:p14="http://schemas.microsoft.com/office/powerpoint/2010/main" val="840928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0"/>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Т</a:t>
            </a:r>
            <a:endParaRPr sz="5400" b="1" dirty="0"/>
          </a:p>
        </p:txBody>
      </p:sp>
      <p:sp>
        <p:nvSpPr>
          <p:cNvPr id="205" name="Google Shape;205;p20"/>
          <p:cNvSpPr txBox="1">
            <a:spLocks noGrp="1"/>
          </p:cNvSpPr>
          <p:nvPr>
            <p:ph type="body" idx="1"/>
          </p:nvPr>
        </p:nvSpPr>
        <p:spPr>
          <a:xfrm>
            <a:off x="990600" y="1417637"/>
            <a:ext cx="80010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Травмата</a:t>
            </a:r>
            <a:r>
              <a:rPr lang="bg-BG" dirty="0"/>
              <a:t> е възпалително състояние, което може да отключи симптоматика, близка до сепсиса. Интересни са приликите и разликите в лечението на пациенти с травма и сепсис. Първо, при пациент с травма и кървене е приложено систематично образно изследване за определяне на причината за кървенето. Същата стратегия трябва да бъде използвана при пациенти със сепсис, за да се открие източника на сепсиса. Второ, смъртността при пациенти с травма, които развиват септичен шок, е по-ниска от тази на пациенти без травма, които развиват септични усложнения. Причините са възраст, съпътстващи заболявания, основно заболяване или имунна дисфункция.</a:t>
            </a:r>
            <a:endParaRPr dirty="0"/>
          </a:p>
        </p:txBody>
      </p:sp>
    </p:spTree>
    <p:extLst>
      <p:ext uri="{BB962C8B-B14F-4D97-AF65-F5344CB8AC3E}">
        <p14:creationId xmlns:p14="http://schemas.microsoft.com/office/powerpoint/2010/main" val="290896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1"/>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У</a:t>
            </a:r>
            <a:endParaRPr sz="5400" b="1" dirty="0"/>
          </a:p>
        </p:txBody>
      </p:sp>
      <p:sp>
        <p:nvSpPr>
          <p:cNvPr id="211" name="Google Shape;211;p21"/>
          <p:cNvSpPr txBox="1">
            <a:spLocks noGrp="1"/>
          </p:cNvSpPr>
          <p:nvPr>
            <p:ph type="body" idx="1"/>
          </p:nvPr>
        </p:nvSpPr>
        <p:spPr>
          <a:xfrm>
            <a:off x="1066800" y="1371600"/>
            <a:ext cx="77724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Ултразвуковото изследване</a:t>
            </a:r>
            <a:r>
              <a:rPr lang="bg-BG" dirty="0"/>
              <a:t> е основно в поведението при пациенти със сепсис и септичен шок. То улеснява определянето на източника на инфекция (бял дроб, бъбреци, корем), дава възможност за оценка на ефекта върху определени органи (белодробен оток), функцията на сърцето, както и позволява осъществяването на определени терапевтични интервенции (дренаж на абсцес).</a:t>
            </a:r>
            <a:endParaRPr dirty="0"/>
          </a:p>
        </p:txBody>
      </p:sp>
    </p:spTree>
    <p:extLst>
      <p:ext uri="{BB962C8B-B14F-4D97-AF65-F5344CB8AC3E}">
        <p14:creationId xmlns:p14="http://schemas.microsoft.com/office/powerpoint/2010/main" val="1082926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22"/>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Ф</a:t>
            </a:r>
            <a:endParaRPr sz="5400" b="1" dirty="0"/>
          </a:p>
        </p:txBody>
      </p:sp>
      <p:sp>
        <p:nvSpPr>
          <p:cNvPr id="217" name="Google Shape;217;p22"/>
          <p:cNvSpPr txBox="1">
            <a:spLocks noGrp="1"/>
          </p:cNvSpPr>
          <p:nvPr>
            <p:ph type="body" idx="1"/>
          </p:nvPr>
        </p:nvSpPr>
        <p:spPr>
          <a:xfrm>
            <a:off x="990600" y="1371600"/>
            <a:ext cx="78486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Фебрилитет</a:t>
            </a:r>
            <a:r>
              <a:rPr lang="bg-BG" dirty="0"/>
              <a:t> се отчита при много, но не при всички пациенти. Той е една от променливите, които определят възпалителния синдром. При някои болни се отчита и хипотермия, която нерядко е лош прогностичен белег. Повишената температура трябва да бъде обект на внимателно проследяване, търсене и поведение.</a:t>
            </a:r>
            <a:endParaRPr dirty="0"/>
          </a:p>
        </p:txBody>
      </p:sp>
    </p:spTree>
    <p:extLst>
      <p:ext uri="{BB962C8B-B14F-4D97-AF65-F5344CB8AC3E}">
        <p14:creationId xmlns:p14="http://schemas.microsoft.com/office/powerpoint/2010/main" val="2525378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3"/>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Х</a:t>
            </a:r>
            <a:endParaRPr sz="5400" b="1" dirty="0"/>
          </a:p>
        </p:txBody>
      </p:sp>
      <p:sp>
        <p:nvSpPr>
          <p:cNvPr id="223" name="Google Shape;223;p23"/>
          <p:cNvSpPr txBox="1">
            <a:spLocks noGrp="1"/>
          </p:cNvSpPr>
          <p:nvPr>
            <p:ph type="body" idx="1"/>
          </p:nvPr>
        </p:nvSpPr>
        <p:spPr>
          <a:xfrm>
            <a:off x="990600" y="1371600"/>
            <a:ext cx="78486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Хидрокортизон (Hydrocortisone)</a:t>
            </a:r>
            <a:r>
              <a:rPr lang="bg-BG" dirty="0"/>
              <a:t> може да бъде прилаган за компенсиране на относителния дефицит на стероиди при септично болни. Този медикамент е препоръчителен при пациенти с тежка съдова недостатъчност, неотговарящи  на приложението на вазоконстриктори. Ниските дози са широко използвани в лечението.</a:t>
            </a:r>
            <a:endParaRPr dirty="0"/>
          </a:p>
        </p:txBody>
      </p:sp>
    </p:spTree>
    <p:extLst>
      <p:ext uri="{BB962C8B-B14F-4D97-AF65-F5344CB8AC3E}">
        <p14:creationId xmlns:p14="http://schemas.microsoft.com/office/powerpoint/2010/main" val="2871826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4"/>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Ц</a:t>
            </a:r>
            <a:endParaRPr sz="5400" dirty="0"/>
          </a:p>
        </p:txBody>
      </p:sp>
      <p:sp>
        <p:nvSpPr>
          <p:cNvPr id="229" name="Google Shape;229;p24"/>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Централното венозно </a:t>
            </a:r>
            <a:r>
              <a:rPr lang="bg-BG" dirty="0"/>
              <a:t>налягане и ScvO</a:t>
            </a:r>
            <a:r>
              <a:rPr lang="bg-BG" baseline="-25000" dirty="0"/>
              <a:t>2</a:t>
            </a:r>
            <a:r>
              <a:rPr lang="bg-BG" dirty="0"/>
              <a:t> промените в АКН и СЧ; часова диуреза; колебанията в Пулсовото налягане; клирънс на серумния лактат и отговор на инфузиите се използват с цел оптимизиране на прилаганoто лечение.</a:t>
            </a:r>
            <a:endParaRPr dirty="0"/>
          </a:p>
        </p:txBody>
      </p:sp>
    </p:spTree>
    <p:extLst>
      <p:ext uri="{BB962C8B-B14F-4D97-AF65-F5344CB8AC3E}">
        <p14:creationId xmlns:p14="http://schemas.microsoft.com/office/powerpoint/2010/main" val="3503918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25"/>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Ч</a:t>
            </a:r>
            <a:endParaRPr sz="5400" b="1" dirty="0"/>
          </a:p>
        </p:txBody>
      </p:sp>
      <p:sp>
        <p:nvSpPr>
          <p:cNvPr id="235" name="Google Shape;235;p25"/>
          <p:cNvSpPr txBox="1">
            <a:spLocks noGrp="1"/>
          </p:cNvSpPr>
          <p:nvPr>
            <p:ph type="body" idx="1"/>
          </p:nvPr>
        </p:nvSpPr>
        <p:spPr>
          <a:xfrm>
            <a:off x="990600" y="1295400"/>
            <a:ext cx="8077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Час </a:t>
            </a:r>
            <a:r>
              <a:rPr lang="bg-BG" b="1" dirty="0" smtClean="0"/>
              <a:t>първи:</a:t>
            </a:r>
          </a:p>
          <a:p>
            <a:pPr algn="just"/>
            <a:r>
              <a:rPr lang="bg-BG" altLang="bg-BG" dirty="0"/>
              <a:t>Проследяване на нивата на серумния лактат.</a:t>
            </a:r>
            <a:r>
              <a:rPr lang="en-US" altLang="bg-BG" dirty="0"/>
              <a:t> </a:t>
            </a:r>
            <a:endParaRPr lang="bg-BG" altLang="bg-BG" dirty="0"/>
          </a:p>
          <a:p>
            <a:pPr algn="just"/>
            <a:r>
              <a:rPr lang="bg-BG" altLang="bg-BG" dirty="0"/>
              <a:t>Вземане на две хемокултури преди започване на антибиотичното лечение</a:t>
            </a:r>
            <a:r>
              <a:rPr lang="en-US" altLang="bg-BG" dirty="0"/>
              <a:t>,</a:t>
            </a:r>
            <a:r>
              <a:rPr lang="bg-BG" altLang="bg-BG" dirty="0"/>
              <a:t> без това да го забавя.</a:t>
            </a:r>
          </a:p>
          <a:p>
            <a:pPr algn="just"/>
            <a:r>
              <a:rPr lang="bg-BG" altLang="bg-BG" dirty="0"/>
              <a:t>Приложение на необходимото емпирично лечение със широкоспектърни </a:t>
            </a:r>
            <a:r>
              <a:rPr lang="bg-BG" altLang="bg-BG" dirty="0" smtClean="0"/>
              <a:t>антибиотици.</a:t>
            </a:r>
          </a:p>
          <a:p>
            <a:pPr algn="just"/>
            <a:r>
              <a:rPr lang="bg-BG" dirty="0"/>
              <a:t>П</a:t>
            </a:r>
            <a:r>
              <a:rPr lang="bg-BG" dirty="0" smtClean="0"/>
              <a:t>ровеждане </a:t>
            </a:r>
            <a:r>
              <a:rPr lang="bg-BG" dirty="0"/>
              <a:t>на инфузия на кристалоидни разтвори в доза 30 ml/kg iv</a:t>
            </a:r>
            <a:r>
              <a:rPr lang="bg-BG" dirty="0" smtClean="0"/>
              <a:t>.</a:t>
            </a:r>
          </a:p>
          <a:p>
            <a:pPr algn="just"/>
            <a:r>
              <a:rPr lang="bg-BG" altLang="bg-BG" dirty="0" smtClean="0"/>
              <a:t>Приложение </a:t>
            </a:r>
            <a:r>
              <a:rPr lang="bg-BG" altLang="bg-BG" dirty="0"/>
              <a:t>на вазоконстриктори, като целта е постигане на СрАКН ≥ </a:t>
            </a:r>
            <a:r>
              <a:rPr lang="en-US" altLang="bg-BG" dirty="0"/>
              <a:t>65 mm</a:t>
            </a:r>
            <a:r>
              <a:rPr lang="bg-BG" altLang="bg-BG" dirty="0"/>
              <a:t> </a:t>
            </a:r>
            <a:r>
              <a:rPr lang="fr-FR" altLang="bg-BG" dirty="0"/>
              <a:t>Hg</a:t>
            </a:r>
            <a:r>
              <a:rPr lang="bg-BG" altLang="bg-BG" dirty="0" smtClean="0"/>
              <a:t>.</a:t>
            </a:r>
          </a:p>
          <a:p>
            <a:pPr algn="just"/>
            <a:r>
              <a:rPr lang="bg-BG" altLang="bg-BG" dirty="0" smtClean="0"/>
              <a:t>Осигуряване </a:t>
            </a:r>
            <a:r>
              <a:rPr lang="bg-BG" altLang="bg-BG" dirty="0"/>
              <a:t>на диуреза над 0.5 </a:t>
            </a:r>
            <a:r>
              <a:rPr lang="en-US" altLang="bg-BG" dirty="0" smtClean="0"/>
              <a:t>ml/kg/h.</a:t>
            </a:r>
            <a:endParaRPr lang="bg-BG" altLang="bg-BG" dirty="0" smtClean="0"/>
          </a:p>
          <a:p>
            <a:pPr algn="just"/>
            <a:r>
              <a:rPr lang="bg-BG" altLang="bg-BG" dirty="0" smtClean="0"/>
              <a:t>Провеждане </a:t>
            </a:r>
            <a:r>
              <a:rPr lang="bg-BG" altLang="bg-BG" dirty="0"/>
              <a:t>на ехокардиографско образно изследване.</a:t>
            </a:r>
          </a:p>
          <a:p>
            <a:pPr algn="just"/>
            <a:endParaRPr lang="bg-BG" altLang="bg-BG" dirty="0"/>
          </a:p>
          <a:p>
            <a:pPr algn="just"/>
            <a:endParaRPr dirty="0"/>
          </a:p>
        </p:txBody>
      </p:sp>
    </p:spTree>
    <p:extLst>
      <p:ext uri="{BB962C8B-B14F-4D97-AF65-F5344CB8AC3E}">
        <p14:creationId xmlns:p14="http://schemas.microsoft.com/office/powerpoint/2010/main" val="2104586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6"/>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Ш</a:t>
            </a:r>
            <a:endParaRPr sz="5400" dirty="0"/>
          </a:p>
        </p:txBody>
      </p:sp>
      <p:sp>
        <p:nvSpPr>
          <p:cNvPr id="241" name="Google Shape;241;p26"/>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Шокът</a:t>
            </a:r>
            <a:r>
              <a:rPr lang="bg-BG" dirty="0"/>
              <a:t> при сепсис е с характеристиката на вазогенен. Клиничната картина на </a:t>
            </a:r>
            <a:r>
              <a:rPr lang="bg-BG" dirty="0" smtClean="0"/>
              <a:t>септичния шок е </a:t>
            </a:r>
            <a:r>
              <a:rPr lang="bg-BG" dirty="0"/>
              <a:t>с персистираща хипотония, която налага приложението на вазоконстриктори за поддържане на СрАКН ≥ 65 mm Hg </a:t>
            </a:r>
            <a:r>
              <a:rPr lang="bg-BG" dirty="0" smtClean="0"/>
              <a:t>и </a:t>
            </a:r>
            <a:r>
              <a:rPr lang="bg-BG" dirty="0"/>
              <a:t>нива на </a:t>
            </a:r>
            <a:r>
              <a:rPr lang="bg-BG" dirty="0" smtClean="0"/>
              <a:t>серумния лактат &gt;</a:t>
            </a:r>
            <a:r>
              <a:rPr lang="en-US" dirty="0" smtClean="0"/>
              <a:t> </a:t>
            </a:r>
            <a:r>
              <a:rPr lang="bg-BG" dirty="0" smtClean="0"/>
              <a:t>2 </a:t>
            </a:r>
            <a:r>
              <a:rPr lang="bg-BG" dirty="0"/>
              <a:t>mmol/l, въпреки адекватното обемно заместване.</a:t>
            </a:r>
            <a:endParaRPr dirty="0"/>
          </a:p>
        </p:txBody>
      </p:sp>
    </p:spTree>
    <p:extLst>
      <p:ext uri="{BB962C8B-B14F-4D97-AF65-F5344CB8AC3E}">
        <p14:creationId xmlns:p14="http://schemas.microsoft.com/office/powerpoint/2010/main" val="1203629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27"/>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Щ</a:t>
            </a:r>
            <a:endParaRPr sz="5400" b="1" dirty="0"/>
          </a:p>
        </p:txBody>
      </p:sp>
      <p:sp>
        <p:nvSpPr>
          <p:cNvPr id="247" name="Google Shape;247;p27"/>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Font typeface="Noto Sans Symbols"/>
              <a:buChar char="▪"/>
            </a:pPr>
            <a:r>
              <a:rPr lang="bg-BG" b="1" dirty="0"/>
              <a:t>Щампа </a:t>
            </a:r>
            <a:r>
              <a:rPr lang="bg-BG" dirty="0"/>
              <a:t>в лечението на септичните състояния не трябва да се прилага. Протоколното поведение е необходимо да бъде индивидуализирано спрямо пациента и неговите актуални показатели и състояние.</a:t>
            </a:r>
            <a:endParaRPr dirty="0"/>
          </a:p>
        </p:txBody>
      </p:sp>
    </p:spTree>
    <p:extLst>
      <p:ext uri="{BB962C8B-B14F-4D97-AF65-F5344CB8AC3E}">
        <p14:creationId xmlns:p14="http://schemas.microsoft.com/office/powerpoint/2010/main" val="21563137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68076d3ec8_0_5"/>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Ю</a:t>
            </a:r>
            <a:endParaRPr sz="5400" b="1" dirty="0"/>
          </a:p>
        </p:txBody>
      </p:sp>
      <p:sp>
        <p:nvSpPr>
          <p:cNvPr id="253" name="Google Shape;253;g168076d3ec8_0_5"/>
          <p:cNvSpPr txBox="1">
            <a:spLocks noGrp="1"/>
          </p:cNvSpPr>
          <p:nvPr>
            <p:ph type="body" idx="1"/>
          </p:nvPr>
        </p:nvSpPr>
        <p:spPr>
          <a:xfrm>
            <a:off x="990600" y="1600200"/>
            <a:ext cx="7696200" cy="4526100"/>
          </a:xfrm>
          <a:prstGeom prst="rect">
            <a:avLst/>
          </a:prstGeom>
          <a:noFill/>
          <a:ln>
            <a:noFill/>
          </a:ln>
        </p:spPr>
        <p:txBody>
          <a:bodyPr spcFirstLastPara="1" wrap="square" lIns="91425" tIns="45700" rIns="91425" bIns="45700" anchor="t" anchorCtr="0">
            <a:noAutofit/>
          </a:bodyPr>
          <a:lstStyle/>
          <a:p>
            <a:pPr marL="342900" lvl="0" indent="-342900" algn="just" rtl="0">
              <a:spcBef>
                <a:spcPts val="480"/>
              </a:spcBef>
              <a:spcAft>
                <a:spcPts val="0"/>
              </a:spcAft>
              <a:buSzPts val="2400"/>
              <a:buFont typeface="Noto Sans Symbols"/>
              <a:buChar char="▪"/>
            </a:pPr>
            <a:r>
              <a:rPr lang="bg-BG" b="1" dirty="0"/>
              <a:t>Ювенилните септични състояния</a:t>
            </a:r>
            <a:r>
              <a:rPr lang="bg-BG" dirty="0"/>
              <a:t> могат да имат особености във възникването, протичането и поведението.</a:t>
            </a:r>
            <a:endParaRPr dirty="0"/>
          </a:p>
        </p:txBody>
      </p:sp>
    </p:spTree>
    <p:extLst>
      <p:ext uri="{BB962C8B-B14F-4D97-AF65-F5344CB8AC3E}">
        <p14:creationId xmlns:p14="http://schemas.microsoft.com/office/powerpoint/2010/main" val="2956070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g168076d3ec8_0_10"/>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Я</a:t>
            </a:r>
            <a:endParaRPr sz="5400" b="1" dirty="0"/>
          </a:p>
        </p:txBody>
      </p:sp>
      <p:sp>
        <p:nvSpPr>
          <p:cNvPr id="259" name="Google Shape;259;g168076d3ec8_0_10"/>
          <p:cNvSpPr txBox="1">
            <a:spLocks noGrp="1"/>
          </p:cNvSpPr>
          <p:nvPr>
            <p:ph type="body" idx="1"/>
          </p:nvPr>
        </p:nvSpPr>
        <p:spPr>
          <a:xfrm>
            <a:off x="990600" y="1600200"/>
            <a:ext cx="7696200" cy="45261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Font typeface="Noto Sans Symbols"/>
              <a:buChar char="▪"/>
            </a:pPr>
            <a:r>
              <a:rPr lang="bg-BG" b="1" dirty="0"/>
              <a:t>Ятрогения </a:t>
            </a:r>
            <a:r>
              <a:rPr lang="bg-BG" dirty="0"/>
              <a:t>Младите лекари са обект на особено внимание по отношение на сепсиса. Необходимо е правилното им обучение по отношение на диагнозата и поведението при пациенти със сепсис, където все още се отчитат пропуски.</a:t>
            </a:r>
            <a:endParaRPr dirty="0"/>
          </a:p>
        </p:txBody>
      </p:sp>
    </p:spTree>
    <p:extLst>
      <p:ext uri="{BB962C8B-B14F-4D97-AF65-F5344CB8AC3E}">
        <p14:creationId xmlns:p14="http://schemas.microsoft.com/office/powerpoint/2010/main" val="2435224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Б</a:t>
            </a:r>
            <a:endParaRPr sz="5400" b="1" dirty="0"/>
          </a:p>
        </p:txBody>
      </p:sp>
      <p:sp>
        <p:nvSpPr>
          <p:cNvPr id="103" name="Google Shape;103;p3"/>
          <p:cNvSpPr txBox="1">
            <a:spLocks noGrp="1"/>
          </p:cNvSpPr>
          <p:nvPr>
            <p:ph type="body" idx="1"/>
          </p:nvPr>
        </p:nvSpPr>
        <p:spPr>
          <a:xfrm>
            <a:off x="990600" y="1676400"/>
            <a:ext cx="7772450" cy="452610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Биомаркери </a:t>
            </a:r>
            <a:r>
              <a:rPr lang="bg-BG" dirty="0"/>
              <a:t>Препоръчваме проследяването на серумните нива на </a:t>
            </a:r>
            <a:r>
              <a:rPr lang="en-US" dirty="0" smtClean="0"/>
              <a:t>CRP, </a:t>
            </a:r>
            <a:r>
              <a:rPr lang="bg-BG" dirty="0" smtClean="0"/>
              <a:t>Procalcitonin</a:t>
            </a:r>
            <a:r>
              <a:rPr lang="en-US" dirty="0" smtClean="0"/>
              <a:t>, PSP</a:t>
            </a:r>
            <a:r>
              <a:rPr lang="bg-BG" dirty="0" smtClean="0"/>
              <a:t> </a:t>
            </a:r>
            <a:r>
              <a:rPr lang="bg-BG" dirty="0"/>
              <a:t>или други подобни маркери, с цел евентуално скъсяване или спиране на емпиричната терапия при септични пациенти, без доказана инфекция. За определяне на степента на тъканната хипоперфузия се проследяват стойностите на серумния лактат. Galactomannan и </a:t>
            </a:r>
            <a:r>
              <a:rPr lang="bg-BG" dirty="0" smtClean="0"/>
              <a:t>beta-D-glucan</a:t>
            </a:r>
            <a:r>
              <a:rPr lang="bg-BG" dirty="0"/>
              <a:t> могат да бъдат използвани за откриването на гъбични инфекции. Вторият е по-чувствителен, а първият - по-специфичен. Прилагането на </a:t>
            </a:r>
            <a:r>
              <a:rPr lang="bg-BG" dirty="0" smtClean="0"/>
              <a:t>комбинация </a:t>
            </a:r>
            <a:r>
              <a:rPr lang="bg-BG" dirty="0"/>
              <a:t>от биомаркери преодолява ограничената им чувствителност и специфичност.</a:t>
            </a:r>
            <a:endParaRPr dirty="0"/>
          </a:p>
        </p:txBody>
      </p:sp>
    </p:spTree>
    <p:extLst>
      <p:ext uri="{BB962C8B-B14F-4D97-AF65-F5344CB8AC3E}">
        <p14:creationId xmlns:p14="http://schemas.microsoft.com/office/powerpoint/2010/main" val="38929395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1027"/>
          <p:cNvSpPr>
            <a:spLocks noGrp="1" noChangeArrowheads="1"/>
          </p:cNvSpPr>
          <p:nvPr>
            <p:ph type="title"/>
          </p:nvPr>
        </p:nvSpPr>
        <p:spPr>
          <a:xfrm>
            <a:off x="1295400" y="1676400"/>
            <a:ext cx="7467600" cy="3505200"/>
          </a:xfrm>
        </p:spPr>
        <p:txBody>
          <a:bodyPr/>
          <a:lstStyle/>
          <a:p>
            <a:pPr eaLnBrk="1" hangingPunct="1"/>
            <a:r>
              <a:rPr lang="en-US" altLang="bg-BG" dirty="0"/>
              <a:t>www.survivingsepsis.org</a:t>
            </a:r>
          </a:p>
        </p:txBody>
      </p:sp>
      <p:sp>
        <p:nvSpPr>
          <p:cNvPr id="102403" name="Rectangle 1028"/>
          <p:cNvSpPr>
            <a:spLocks noChangeArrowheads="1"/>
          </p:cNvSpPr>
          <p:nvPr/>
        </p:nvSpPr>
        <p:spPr bwMode="auto">
          <a:xfrm>
            <a:off x="1219200" y="3581400"/>
            <a:ext cx="6705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endParaRPr lang="bg-BG" altLang="bg-BG" sz="4400">
              <a:solidFill>
                <a:srgbClr val="FFFF00"/>
              </a:solidFill>
            </a:endParaRPr>
          </a:p>
        </p:txBody>
      </p:sp>
    </p:spTree>
    <p:extLst>
      <p:ext uri="{BB962C8B-B14F-4D97-AF65-F5344CB8AC3E}">
        <p14:creationId xmlns:p14="http://schemas.microsoft.com/office/powerpoint/2010/main" val="3056931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В</a:t>
            </a:r>
            <a:endParaRPr sz="5400" b="1" dirty="0"/>
          </a:p>
        </p:txBody>
      </p:sp>
      <p:sp>
        <p:nvSpPr>
          <p:cNvPr id="109" name="Google Shape;109;p4"/>
          <p:cNvSpPr txBox="1">
            <a:spLocks noGrp="1"/>
          </p:cNvSpPr>
          <p:nvPr>
            <p:ph type="body" idx="1"/>
          </p:nvPr>
        </p:nvSpPr>
        <p:spPr>
          <a:xfrm>
            <a:off x="990600" y="1447800"/>
            <a:ext cx="77724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Вазоконстрикторите</a:t>
            </a:r>
            <a:r>
              <a:rPr lang="bg-BG" dirty="0"/>
              <a:t>, заедно с антибиотиците са от ключово значение в лечението на септичния шок. Приложението им, заедно със серумните нива на лактата са вододел между сепсиса и септичния шок. Тази група медикаменти включва катехоламини, вазопресин и ангиотензин 2. </a:t>
            </a:r>
            <a:r>
              <a:rPr lang="bg-BG" b="1" dirty="0"/>
              <a:t>Норадреналинът</a:t>
            </a:r>
            <a:r>
              <a:rPr lang="bg-BG" dirty="0"/>
              <a:t> е медикамент на избор с основно действие върху алфа-рецепторите (водещо до спазъм на съдовете) и </a:t>
            </a:r>
            <a:r>
              <a:rPr lang="bg-BG" dirty="0" smtClean="0"/>
              <a:t>по-малък </a:t>
            </a:r>
            <a:r>
              <a:rPr lang="bg-BG" dirty="0"/>
              <a:t>ефект върху бета-рецепторите </a:t>
            </a:r>
            <a:r>
              <a:rPr lang="bg-BG" dirty="0" smtClean="0"/>
              <a:t>(положителен </a:t>
            </a:r>
            <a:r>
              <a:rPr lang="bg-BG" dirty="0"/>
              <a:t>инотропен ефект). Вазопресинът е вероятно най-добрия избор за втора линия медикамент. Ангиотензин 2 е медикамент с все още не напълно уточнени показания.</a:t>
            </a:r>
            <a:endParaRPr dirty="0"/>
          </a:p>
        </p:txBody>
      </p:sp>
    </p:spTree>
    <p:extLst>
      <p:ext uri="{BB962C8B-B14F-4D97-AF65-F5344CB8AC3E}">
        <p14:creationId xmlns:p14="http://schemas.microsoft.com/office/powerpoint/2010/main" val="1976066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5"/>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Г</a:t>
            </a:r>
            <a:endParaRPr sz="5400" b="1" dirty="0"/>
          </a:p>
        </p:txBody>
      </p:sp>
      <p:sp>
        <p:nvSpPr>
          <p:cNvPr id="115" name="Google Shape;115;p5"/>
          <p:cNvSpPr txBox="1">
            <a:spLocks noGrp="1"/>
          </p:cNvSpPr>
          <p:nvPr>
            <p:ph type="body" idx="1"/>
          </p:nvPr>
        </p:nvSpPr>
        <p:spPr>
          <a:xfrm>
            <a:off x="914400" y="1600200"/>
            <a:ext cx="77724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Газообменът е</a:t>
            </a:r>
            <a:r>
              <a:rPr lang="bg-BG" dirty="0"/>
              <a:t> нарушен при пациенти със септичен шок, с резултат метаболитна ацидоза. Повишената дихателна честота е клиничен белег за сепсис в много от скалите за оценка (SIRS, q-SOFA). Проследяването и корекцията на нарушенията са критично важни при тези болни. Кислородът може да бъде установен във високи стойности при пациенти със септичен шок, но използването му е нарушено на клетъчно ниво, поради засягане на митохондриите и микроциркулацията. Това води до повишени стойности на насищането на кислород на централната венозна кръв, което е лош прогностичен белег.</a:t>
            </a:r>
            <a:endParaRPr dirty="0"/>
          </a:p>
        </p:txBody>
      </p:sp>
    </p:spTree>
    <p:extLst>
      <p:ext uri="{BB962C8B-B14F-4D97-AF65-F5344CB8AC3E}">
        <p14:creationId xmlns:p14="http://schemas.microsoft.com/office/powerpoint/2010/main" val="3401689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6"/>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Д</a:t>
            </a:r>
            <a:endParaRPr sz="5400" b="1" dirty="0"/>
          </a:p>
        </p:txBody>
      </p:sp>
      <p:sp>
        <p:nvSpPr>
          <p:cNvPr id="121" name="Google Shape;121;p6"/>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smtClean="0"/>
              <a:t>Органната дисфункция</a:t>
            </a:r>
            <a:r>
              <a:rPr lang="bg-BG" dirty="0" smtClean="0"/>
              <a:t> </a:t>
            </a:r>
            <a:r>
              <a:rPr lang="bg-BG" dirty="0"/>
              <a:t>е задължителна в скалата за оценка на сепсиса (SOFA). Тази скала оценя степента на увреждане на органите и улеснява вземането на клинични решения. Броят на засегнатите органи е вероятно най-точния прогностичен белег. Синдром на множествена органна недостатъчност не трябва да се използва като причина за смъртта, тъй като той отразява някакво ново начално увреждане, което все още не е ясно определено.</a:t>
            </a:r>
            <a:endParaRPr dirty="0"/>
          </a:p>
        </p:txBody>
      </p:sp>
    </p:spTree>
    <p:extLst>
      <p:ext uri="{BB962C8B-B14F-4D97-AF65-F5344CB8AC3E}">
        <p14:creationId xmlns:p14="http://schemas.microsoft.com/office/powerpoint/2010/main" val="40376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Ж</a:t>
            </a:r>
            <a:endParaRPr sz="5400" b="1" dirty="0"/>
          </a:p>
        </p:txBody>
      </p:sp>
      <p:sp>
        <p:nvSpPr>
          <p:cNvPr id="127" name="Google Shape;127;p7"/>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Животоподдържащото лечение</a:t>
            </a:r>
            <a:r>
              <a:rPr lang="bg-BG" dirty="0"/>
              <a:t> и неговото продължаване или прекъсване е от критично значение за изхода при тези пациенти. Интензивното лечение не трябва да бъде самоцел, а качеството на живот след изписване от интензивното отделение е крайна точка, която трябва постоянно да се обсъжда с пациента или неговите близки.</a:t>
            </a:r>
            <a:endParaRPr dirty="0"/>
          </a:p>
        </p:txBody>
      </p:sp>
    </p:spTree>
    <p:extLst>
      <p:ext uri="{BB962C8B-B14F-4D97-AF65-F5344CB8AC3E}">
        <p14:creationId xmlns:p14="http://schemas.microsoft.com/office/powerpoint/2010/main" val="4211678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8"/>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З</a:t>
            </a:r>
            <a:endParaRPr sz="5400" b="1" dirty="0"/>
          </a:p>
        </p:txBody>
      </p:sp>
      <p:sp>
        <p:nvSpPr>
          <p:cNvPr id="133" name="Google Shape;133;p8"/>
          <p:cNvSpPr txBox="1">
            <a:spLocks noGrp="1"/>
          </p:cNvSpPr>
          <p:nvPr>
            <p:ph type="body" idx="1"/>
          </p:nvPr>
        </p:nvSpPr>
        <p:spPr>
          <a:xfrm>
            <a:off x="990600" y="1600200"/>
            <a:ext cx="76962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Забавянето</a:t>
            </a:r>
            <a:r>
              <a:rPr lang="bg-BG" dirty="0"/>
              <a:t> на диагностицирането на сепсиса е критична крачка в подобряването на изхода от лечението. Ранната диагноза, заедно с ранния контрол на източника на инфекция и ранното антибиотично лечение е решаващо при този тип пациенти.</a:t>
            </a:r>
            <a:endParaRPr dirty="0"/>
          </a:p>
        </p:txBody>
      </p:sp>
    </p:spTree>
    <p:extLst>
      <p:ext uri="{BB962C8B-B14F-4D97-AF65-F5344CB8AC3E}">
        <p14:creationId xmlns:p14="http://schemas.microsoft.com/office/powerpoint/2010/main" val="1339278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9"/>
          <p:cNvSpPr txBox="1">
            <a:spLocks noGrp="1"/>
          </p:cNvSpPr>
          <p:nvPr>
            <p:ph type="title"/>
          </p:nvPr>
        </p:nvSpPr>
        <p:spPr>
          <a:xfrm>
            <a:off x="1981200" y="274638"/>
            <a:ext cx="6705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bg-BG" sz="5400" b="1" dirty="0"/>
              <a:t>И</a:t>
            </a:r>
            <a:endParaRPr sz="5400" b="1" dirty="0"/>
          </a:p>
        </p:txBody>
      </p:sp>
      <p:sp>
        <p:nvSpPr>
          <p:cNvPr id="139" name="Google Shape;139;p9"/>
          <p:cNvSpPr txBox="1">
            <a:spLocks noGrp="1"/>
          </p:cNvSpPr>
          <p:nvPr>
            <p:ph type="body" idx="1"/>
          </p:nvPr>
        </p:nvSpPr>
        <p:spPr>
          <a:xfrm>
            <a:off x="990600" y="1600200"/>
            <a:ext cx="7848600" cy="4525963"/>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Char char="▪"/>
            </a:pPr>
            <a:r>
              <a:rPr lang="bg-BG" b="1" dirty="0"/>
              <a:t>Източник на инфекция </a:t>
            </a:r>
            <a:r>
              <a:rPr lang="bg-BG" dirty="0"/>
              <a:t>– контролът му се състои в намаляване на физическия процес на инфекция и е критична стъпка в лечението на септични пациенти. Ако той е осъществим, всяко забавяне е свързано с влошаване на резултата. Предпочитат се минимално инвазивни процедури. Коремните инфекции са често установявани като вторичен или третичен източник и трябва да бъдат предполагани при всеки пациент, при който причината е неясна.</a:t>
            </a:r>
            <a:endParaRPr dirty="0"/>
          </a:p>
        </p:txBody>
      </p:sp>
    </p:spTree>
    <p:extLst>
      <p:ext uri="{BB962C8B-B14F-4D97-AF65-F5344CB8AC3E}">
        <p14:creationId xmlns:p14="http://schemas.microsoft.com/office/powerpoint/2010/main" val="2171306167"/>
      </p:ext>
    </p:extLst>
  </p:cSld>
  <p:clrMapOvr>
    <a:masterClrMapping/>
  </p:clrMapOvr>
</p:sld>
</file>

<file path=ppt/theme/theme1.xml><?xml version="1.0" encoding="utf-8"?>
<a:theme xmlns:a="http://schemas.openxmlformats.org/drawingml/2006/main" name="SSC_PPT_Master_P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8ACA2D3DC256C42AC27EEC9A07D6E9C" ma:contentTypeVersion="2" ma:contentTypeDescription="Create a new document." ma:contentTypeScope="" ma:versionID="31c35ce18282a3ba698730a42c8bbf18">
  <xsd:schema xmlns:xsd="http://www.w3.org/2001/XMLSchema" xmlns:xs="http://www.w3.org/2001/XMLSchema" xmlns:p="http://schemas.microsoft.com/office/2006/metadata/properties" xmlns:ns1="http://schemas.microsoft.com/sharepoint/v3" targetNamespace="http://schemas.microsoft.com/office/2006/metadata/properties" ma:root="true" ma:fieldsID="0d738ac93cd7910e7466240cf02f43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27C866-08E8-4FFE-B72F-C34219F5CA18}">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F76FBFF-3F21-46D8-9F67-4D8B774C34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D9664D-FEDE-4921-A67B-FCA6585381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SSC_PPT_Master_PC</Template>
  <TotalTime>7892</TotalTime>
  <Words>1573</Words>
  <Application>Microsoft Office PowerPoint</Application>
  <PresentationFormat>On-screen Show (4:3)</PresentationFormat>
  <Paragraphs>69</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SSC_PPT_Master_PC</vt:lpstr>
      <vt:lpstr>PowerPoint Presentation</vt:lpstr>
      <vt:lpstr>А</vt:lpstr>
      <vt:lpstr>Б</vt:lpstr>
      <vt:lpstr>В</vt:lpstr>
      <vt:lpstr>Г</vt:lpstr>
      <vt:lpstr>Д</vt:lpstr>
      <vt:lpstr>Ж</vt:lpstr>
      <vt:lpstr>З</vt:lpstr>
      <vt:lpstr>И</vt:lpstr>
      <vt:lpstr>И</vt:lpstr>
      <vt:lpstr>Й</vt:lpstr>
      <vt:lpstr>К</vt:lpstr>
      <vt:lpstr>Л</vt:lpstr>
      <vt:lpstr>М</vt:lpstr>
      <vt:lpstr>NO</vt:lpstr>
      <vt:lpstr>О</vt:lpstr>
      <vt:lpstr>П</vt:lpstr>
      <vt:lpstr>Р</vt:lpstr>
      <vt:lpstr>С</vt:lpstr>
      <vt:lpstr>Т</vt:lpstr>
      <vt:lpstr>У</vt:lpstr>
      <vt:lpstr>Ф</vt:lpstr>
      <vt:lpstr>Х</vt:lpstr>
      <vt:lpstr>Ц</vt:lpstr>
      <vt:lpstr>Ч</vt:lpstr>
      <vt:lpstr>Ш</vt:lpstr>
      <vt:lpstr>Щ</vt:lpstr>
      <vt:lpstr>Ю</vt:lpstr>
      <vt:lpstr>Я</vt:lpstr>
      <vt:lpstr>www.survivingsepsis.org</vt:lpstr>
    </vt:vector>
  </TitlesOfParts>
  <Company>NYU Langone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Азбука на сепсиса</dc:title>
  <dc:creator>доцент д-р Господин ДИМОВ;дм</dc:creator>
  <cp:keywords>ssc, surviving sepsis campaign, ppt, powerpoint master template</cp:keywords>
  <cp:lastModifiedBy>OAILDOC</cp:lastModifiedBy>
  <cp:revision>182</cp:revision>
  <dcterms:created xsi:type="dcterms:W3CDTF">2017-01-09T15:20:35Z</dcterms:created>
  <dcterms:modified xsi:type="dcterms:W3CDTF">2023-12-18T10:04:00Z</dcterms:modified>
  <cp:category>Лекция по АИМ</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LP_Owner}">
    <vt:lpwstr>cssadmin</vt:lpwstr>
  </property>
  <property fmtid="{D5CDD505-2E9C-101B-9397-08002B2CF9AE}" pid="3" name="{DLP_CreatedBy}">
    <vt:lpwstr>ljirik</vt:lpwstr>
  </property>
  <property fmtid="{D5CDD505-2E9C-101B-9397-08002B2CF9AE}" pid="4" name="{DLP_CreatedOn}">
    <vt:lpwstr>6/3/2014 9:55:33 AM</vt:lpwstr>
  </property>
  <property fmtid="{D5CDD505-2E9C-101B-9397-08002B2CF9AE}" pid="5" name="{DLP_Description}">
    <vt:lpwstr/>
  </property>
  <property fmtid="{D5CDD505-2E9C-101B-9397-08002B2CF9AE}" pid="6" name="{DLP_VersionNotes}">
    <vt:lpwstr/>
  </property>
  <property fmtid="{D5CDD505-2E9C-101B-9397-08002B2CF9AE}" pid="7" name="{DLP_VersionID}">
    <vt:lpwstr>1</vt:lpwstr>
  </property>
  <property fmtid="{D5CDD505-2E9C-101B-9397-08002B2CF9AE}" pid="8" name="{DLP_MinorID}">
    <vt:lpwstr>0</vt:lpwstr>
  </property>
  <property fmtid="{D5CDD505-2E9C-101B-9397-08002B2CF9AE}" pid="9" name="{DLP_Path}">
    <vt:lpwstr>Document Repository\Documents\Marketing Department\Surviving Sepsis Campaign\</vt:lpwstr>
  </property>
  <property fmtid="{D5CDD505-2E9C-101B-9397-08002B2CF9AE}" pid="10" name="{DLP_ParentFolder}">
    <vt:lpwstr>98FDDF3F-CD92-4FA3-BFF5-6ED5D24AEAEF</vt:lpwstr>
  </property>
  <property fmtid="{D5CDD505-2E9C-101B-9397-08002B2CF9AE}" pid="11" name="{DLP_ObjectID}">
    <vt:lpwstr>69D51654B54E4DD688AF16BC249CD2A7</vt:lpwstr>
  </property>
  <property fmtid="{D5CDD505-2E9C-101B-9397-08002B2CF9AE}" pid="12" name="{DLP_FileName}">
    <vt:lpwstr>SSC-PPT-Master.pptx</vt:lpwstr>
  </property>
  <property fmtid="{D5CDD505-2E9C-101B-9397-08002B2CF9AE}" pid="13" name="{DLP_Extension}">
    <vt:lpwstr>.pptx</vt:lpwstr>
  </property>
  <property fmtid="{D5CDD505-2E9C-101B-9397-08002B2CF9AE}" pid="14" name="{DLP_Profile}">
    <vt:lpwstr>Accepted Manuscripts</vt:lpwstr>
  </property>
  <property fmtid="{D5CDD505-2E9C-101B-9397-08002B2CF9AE}" pid="15" name="{DLPP_Retention Rule}">
    <vt:lpwstr>b - 2 years from last accessed</vt:lpwstr>
  </property>
  <property fmtid="{D5CDD505-2E9C-101B-9397-08002B2CF9AE}" pid="16" name="ContentTypeId">
    <vt:lpwstr>0x01010038ACA2D3DC256C42AC27EEC9A07D6E9C</vt:lpwstr>
  </property>
  <property fmtid="{D5CDD505-2E9C-101B-9397-08002B2CF9AE}" pid="17" name="_dlc_DocIdItemGuid">
    <vt:lpwstr>613b314b-8147-4b04-aaa5-de6aaf75f163</vt:lpwstr>
  </property>
  <property fmtid="{D5CDD505-2E9C-101B-9397-08002B2CF9AE}" pid="18" name="Document Type">
    <vt:lpwstr>114;#Template|0b6456f2-a360-49b7-8f16-55f6ace7d8fc</vt:lpwstr>
  </property>
  <property fmtid="{D5CDD505-2E9C-101B-9397-08002B2CF9AE}" pid="19" name="Administrative Line">
    <vt:lpwstr>146;#Staff Resources|ade856ca-b8e8-497e-932e-e3814fb0fca9</vt:lpwstr>
  </property>
  <property fmtid="{D5CDD505-2E9C-101B-9397-08002B2CF9AE}" pid="20" name="Business Line">
    <vt:lpwstr>142;#SSC General|3238853e-b095-4b10-a1ce-8b39c85bca0b</vt:lpwstr>
  </property>
</Properties>
</file>